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271AE8A-053B-4520-A87D-7600F02ED5EA}">
  <a:tblStyle styleId="{A271AE8A-053B-4520-A87D-7600F02ED5E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291e1094f4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291e1094f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11" Type="http://schemas.openxmlformats.org/officeDocument/2006/relationships/hyperlink" Target="https://docs.google.com/presentation/d/1ubT8lf3YI5hPAHg2UPMDzUPcIn3lfZkKLifOWSP7fW8/copy" TargetMode="External"/><Relationship Id="rId10" Type="http://schemas.openxmlformats.org/officeDocument/2006/relationships/hyperlink" Target="https://docs.google.com/presentation/d/1Gq0YAV8Rnv9B0SFmmKxSEPsqIzFVhm1KMI8xo2upCPI/copy" TargetMode="External"/><Relationship Id="rId9" Type="http://schemas.openxmlformats.org/officeDocument/2006/relationships/hyperlink" Target="https://docs.google.com/presentation/d/1Ruz-zBYDBRukVYyF6hHkKJ3KOBcAqnUMmH5UUlo2nL0/copy" TargetMode="External"/><Relationship Id="rId5" Type="http://schemas.openxmlformats.org/officeDocument/2006/relationships/hyperlink" Target="https://docs.google.com/presentation/d/1Gq0YAV8Rnv9B0SFmmKxSEPsqIzFVhm1KMI8xo2upCPI/copy" TargetMode="External"/><Relationship Id="rId6" Type="http://schemas.openxmlformats.org/officeDocument/2006/relationships/hyperlink" Target="https://docs.google.com/presentation/d/1A-sswOJfr4JoxXjfEZBwtZdEKqZBMdjGh-QdGrGKe1I/copy" TargetMode="External"/><Relationship Id="rId7" Type="http://schemas.openxmlformats.org/officeDocument/2006/relationships/hyperlink" Target="https://docs.google.com/presentation/d/1-IVJ7y_ja17fKkeE6CKQuLgkGNgFvNbeCUsAu66VhDE/copy" TargetMode="External"/><Relationship Id="rId8" Type="http://schemas.openxmlformats.org/officeDocument/2006/relationships/hyperlink" Target="https://docs.google.com/presentation/d/1ffXU79tJ1T7pWevqH0I8cYrcfCi46zSZQwqF8T4GY-I/cop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A-sswOJfr4JoxXjfEZBwtZdEKqZBMdjGh-QdGrGKe1I/copy" TargetMode="External"/><Relationship Id="rId6" Type="http://schemas.openxmlformats.org/officeDocument/2006/relationships/hyperlink" Target="https://docs.google.com/presentation/d/1-IVJ7y_ja17fKkeE6CKQuLgkGNgFvNbeCUsAu66VhDE/copy"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1750" y="75064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4825" y="669450"/>
          <a:ext cx="3000000" cy="3000000"/>
        </p:xfrm>
        <a:graphic>
          <a:graphicData uri="http://schemas.openxmlformats.org/drawingml/2006/table">
            <a:tbl>
              <a:tblPr>
                <a:noFill/>
                <a:tableStyleId>{A271AE8A-053B-4520-A87D-7600F02ED5EA}</a:tableStyleId>
              </a:tblPr>
              <a:tblGrid>
                <a:gridCol w="1633350"/>
                <a:gridCol w="4045800"/>
                <a:gridCol w="3669725"/>
              </a:tblGrid>
              <a:tr h="3201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7: Imperialism &amp; Art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61000">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what extent do museum displays of artifacts from colonized nations shape public understanding of history and colonial legacies?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07325">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2.49</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61000">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 Empathy</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 Significance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22025">
                <a:tc>
                  <a:txBody>
                    <a:bodyPr/>
                    <a:lstStyle/>
                    <a:p>
                      <a:pPr indent="0" lvl="0" marL="0" rtl="0" algn="l">
                        <a:spcBef>
                          <a:spcPts val="0"/>
                        </a:spcBef>
                        <a:spcAft>
                          <a:spcPts val="0"/>
                        </a:spcAft>
                        <a:buNone/>
                      </a:pPr>
                      <a:r>
                        <a:rPr b="1" lang="en" sz="1200">
                          <a:latin typeface="Inter"/>
                          <a:ea typeface="Inter"/>
                          <a:cs typeface="Inter"/>
                          <a:sym typeface="Inter"/>
                        </a:rPr>
                        <a:t>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Imperialism &amp; Art Student Worksheet + Exemplars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Exit Tickets + Exemplars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Access to Inquiry Journal (Handed out in Lesson 1)</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9"/>
                        </a:rPr>
                        <a:t>Printed Student Handouts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61000">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Repatriation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Give One, Get One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220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10"/>
                        </a:rPr>
                        <a:t>“Do First”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62650">
                <a:tc rowSpan="2">
                  <a:txBody>
                    <a:bodyPr/>
                    <a:lstStyle/>
                    <a:p>
                      <a:pPr indent="0" lvl="0" marL="0" rtl="0" algn="l">
                        <a:spcBef>
                          <a:spcPts val="0"/>
                        </a:spcBef>
                        <a:spcAft>
                          <a:spcPts val="0"/>
                        </a:spcAft>
                        <a:buNone/>
                      </a:pPr>
                      <a:r>
                        <a:rPr b="1" lang="en" sz="1200">
                          <a:latin typeface="Inter"/>
                          <a:ea typeface="Inter"/>
                          <a:cs typeface="Inter"/>
                          <a:sym typeface="Inter"/>
                        </a:rPr>
                        <a:t>ACTIVITY 1 - 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time to preview the Assessment Supporting questions within the </a:t>
                      </a:r>
                      <a:r>
                        <a:rPr lang="en" sz="1200" u="sng">
                          <a:solidFill>
                            <a:schemeClr val="accent5"/>
                          </a:solidFill>
                          <a:latin typeface="Inter"/>
                          <a:ea typeface="Inter"/>
                          <a:cs typeface="Inter"/>
                          <a:sym typeface="Inter"/>
                          <a:hlinkClick r:id="rId11">
                            <a:extLst>
                              <a:ext uri="{A12FA001-AC4F-418D-AE19-62706E023703}">
                                <ahyp:hlinkClr val="tx"/>
                              </a:ext>
                            </a:extLst>
                          </a:hlinkClick>
                        </a:rPr>
                        <a:t>Unit 7 Inquiry Journal</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621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Guide students to page </a:t>
                      </a:r>
                      <a:r>
                        <a:rPr lang="en" sz="1200">
                          <a:latin typeface="Inter"/>
                          <a:ea typeface="Inter"/>
                          <a:cs typeface="Inter"/>
                          <a:sym typeface="Inter"/>
                        </a:rPr>
                        <a:t>5</a:t>
                      </a:r>
                      <a:r>
                        <a:rPr lang="en" sz="1200">
                          <a:latin typeface="Inter"/>
                          <a:ea typeface="Inter"/>
                          <a:cs typeface="Inter"/>
                          <a:sym typeface="Inter"/>
                        </a:rPr>
                        <a:t>: U</a:t>
                      </a:r>
                      <a:r>
                        <a:rPr lang="en" sz="1200">
                          <a:solidFill>
                            <a:srgbClr val="000000"/>
                          </a:solidFill>
                          <a:latin typeface="Inter"/>
                          <a:ea typeface="Inter"/>
                          <a:cs typeface="Inter"/>
                          <a:sym typeface="Inter"/>
                        </a:rPr>
                        <a:t>nit </a:t>
                      </a:r>
                      <a:r>
                        <a:rPr lang="en" sz="1200">
                          <a:latin typeface="Inter"/>
                          <a:ea typeface="Inter"/>
                          <a:cs typeface="Inter"/>
                          <a:sym typeface="Inter"/>
                        </a:rPr>
                        <a:t>7</a:t>
                      </a:r>
                      <a:r>
                        <a:rPr lang="en" sz="1200">
                          <a:solidFill>
                            <a:srgbClr val="000000"/>
                          </a:solidFill>
                          <a:latin typeface="Inter"/>
                          <a:ea typeface="Inter"/>
                          <a:cs typeface="Inter"/>
                          <a:sym typeface="Inter"/>
                        </a:rPr>
                        <a:t>- </a:t>
                      </a:r>
                      <a:r>
                        <a:rPr lang="en" sz="1200">
                          <a:latin typeface="Inter"/>
                          <a:ea typeface="Inter"/>
                          <a:cs typeface="Inter"/>
                          <a:sym typeface="Inter"/>
                        </a:rPr>
                        <a:t>Assessment</a:t>
                      </a:r>
                      <a:r>
                        <a:rPr lang="en" sz="1200">
                          <a:solidFill>
                            <a:srgbClr val="000000"/>
                          </a:solidFill>
                          <a:latin typeface="Inter"/>
                          <a:ea typeface="Inter"/>
                          <a:cs typeface="Inter"/>
                          <a:sym typeface="Inter"/>
                        </a:rPr>
                        <a:t> Supporting Questions </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Fill out the “K” and “W” for each of the supporting questions for Unit </a:t>
                      </a:r>
                      <a:r>
                        <a:rPr lang="en" sz="1200">
                          <a:latin typeface="Inter"/>
                          <a:ea typeface="Inter"/>
                          <a:cs typeface="Inter"/>
                          <a:sym typeface="Inter"/>
                        </a:rPr>
                        <a:t>7</a:t>
                      </a:r>
                      <a:r>
                        <a:rPr lang="en" sz="1200">
                          <a:solidFill>
                            <a:srgbClr val="000000"/>
                          </a:solidFill>
                          <a:latin typeface="Inter"/>
                          <a:ea typeface="Inter"/>
                          <a:cs typeface="Inter"/>
                          <a:sym typeface="Inter"/>
                        </a:rPr>
                        <a:t>- </a:t>
                      </a:r>
                      <a:r>
                        <a:rPr lang="en" sz="1200">
                          <a:latin typeface="Inter"/>
                          <a:ea typeface="Inter"/>
                          <a:cs typeface="Inter"/>
                          <a:sym typeface="Inter"/>
                        </a:rPr>
                        <a:t>Assessment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Imperialism &amp; Resistance: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63" y="593250"/>
          <a:ext cx="3000000" cy="3000000"/>
        </p:xfrm>
        <a:graphic>
          <a:graphicData uri="http://schemas.openxmlformats.org/drawingml/2006/table">
            <a:tbl>
              <a:tblPr>
                <a:noFill/>
                <a:tableStyleId>{A271AE8A-053B-4520-A87D-7600F02ED5EA}</a:tableStyleId>
              </a:tblPr>
              <a:tblGrid>
                <a:gridCol w="1629775"/>
                <a:gridCol w="3902150"/>
                <a:gridCol w="3924775"/>
              </a:tblGrid>
              <a:tr h="3691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7: Imperialism &amp; Art </a:t>
                      </a:r>
                      <a:r>
                        <a:rPr b="1" lang="en" sz="1300">
                          <a:solidFill>
                            <a:schemeClr val="dk1"/>
                          </a:solidFill>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087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Engage students in a historical fiction reading (either teacher-led, small, group, or individual) to introduce and cultivate curiosity in the topic of artifact repatriation. Students will read and answer comprehension questions.</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631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Hand out </a:t>
                      </a:r>
                      <a:r>
                        <a:rPr lang="en" sz="1200" u="sng">
                          <a:solidFill>
                            <a:schemeClr val="hlink"/>
                          </a:solidFill>
                          <a:latin typeface="Inter"/>
                          <a:ea typeface="Inter"/>
                          <a:cs typeface="Inter"/>
                          <a:sym typeface="Inter"/>
                          <a:hlinkClick r:id="rId5"/>
                        </a:rPr>
                        <a:t>Imperialism &amp; Art Student Worksheet</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through pages 1-2 and provide support as needed</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Read and/or listen to reading and answer worksheet questions (pages 1-2)</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2403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Computers are needed for this activity.</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participate in a webquest in small groups of 4, analyzing the Benin Bronze Exhibit at the National Museum of African Art. The teacher should chunk each portion of the webquest into four rounds to help students make meaningful connections to the support question. The four rounds are: 1) The Historical Background of the Bronzes, 2)Craftsmanship and Cultural Symbolism, 3) How they were taken and displayed in museums, 4) Return to Nigeria.</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7719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Distribute computers and direct students to pages 3-5 of the student worksheet</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Determine student grouping</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Guide students collectively through Round 1</a:t>
                      </a:r>
                      <a:endParaRPr sz="1200">
                        <a:solidFill>
                          <a:schemeClr val="dk1"/>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Release students to complete Rounds 2-4 with their small group</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M</a:t>
                      </a:r>
                      <a:r>
                        <a:rPr lang="en" sz="1200">
                          <a:solidFill>
                            <a:schemeClr val="dk1"/>
                          </a:solidFill>
                          <a:latin typeface="Inter"/>
                          <a:ea typeface="Inter"/>
                          <a:cs typeface="Inter"/>
                          <a:sym typeface="Inter"/>
                        </a:rPr>
                        <a:t>onitor student academic progress; provide support as needed</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Complete Round 1: “</a:t>
                      </a:r>
                      <a:r>
                        <a:rPr lang="en" sz="1200">
                          <a:solidFill>
                            <a:schemeClr val="dk1"/>
                          </a:solidFill>
                          <a:latin typeface="Inter"/>
                          <a:ea typeface="Inter"/>
                          <a:cs typeface="Inter"/>
                          <a:sym typeface="Inter"/>
                        </a:rPr>
                        <a:t>The Historical Background of the Bronzes” with the teacher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Rounds 2-4 with small group</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clarifying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087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hlink"/>
                          </a:solidFill>
                          <a:latin typeface="Inter"/>
                          <a:ea typeface="Inter"/>
                          <a:cs typeface="Inter"/>
                          <a:sym typeface="Inter"/>
                          <a:hlinkClick r:id="rId6"/>
                        </a:rPr>
                        <a:t>“Exit Ticket”</a:t>
                      </a:r>
                      <a:r>
                        <a:rPr lang="en" sz="1200">
                          <a:latin typeface="Inter"/>
                          <a:ea typeface="Inter"/>
                          <a:cs typeface="Inter"/>
                          <a:sym typeface="Inter"/>
                        </a:rPr>
                        <a:t> </a:t>
                      </a:r>
                      <a:r>
                        <a:rPr lang="en" sz="1200">
                          <a:solidFill>
                            <a:schemeClr val="dk1"/>
                          </a:solidFill>
                          <a:latin typeface="Inter"/>
                          <a:ea typeface="Inter"/>
                          <a:cs typeface="Inter"/>
                          <a:sym typeface="Inter"/>
                        </a:rPr>
                        <a:t>in which they reflect on their learnings from the day using the Triangle, Square, Circle approach. The questions will reinforce the supporting question, will demonstrate their understanding, and provide feedback about concepts that need review or further explanations.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315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 </a:t>
                      </a:r>
                      <a:r>
                        <a:rPr lang="en" sz="1200">
                          <a:latin typeface="Inter"/>
                          <a:ea typeface="Inter"/>
                          <a:cs typeface="Inter"/>
                          <a:sym typeface="Inter"/>
                        </a:rPr>
                        <a:t>provide instructions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ctr">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Answer the Exit Ticket Questions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Imperialism &amp; Resistance: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